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6" r:id="rId2"/>
    <p:sldId id="333" r:id="rId3"/>
    <p:sldId id="257" r:id="rId4"/>
    <p:sldId id="265" r:id="rId5"/>
    <p:sldId id="258" r:id="rId6"/>
    <p:sldId id="259" r:id="rId7"/>
    <p:sldId id="260" r:id="rId8"/>
    <p:sldId id="326" r:id="rId9"/>
    <p:sldId id="261" r:id="rId10"/>
    <p:sldId id="262" r:id="rId11"/>
    <p:sldId id="263" r:id="rId12"/>
    <p:sldId id="264" r:id="rId13"/>
    <p:sldId id="267" r:id="rId14"/>
    <p:sldId id="331" r:id="rId15"/>
    <p:sldId id="334" r:id="rId16"/>
    <p:sldId id="330" r:id="rId17"/>
    <p:sldId id="270" r:id="rId18"/>
    <p:sldId id="327" r:id="rId19"/>
    <p:sldId id="328" r:id="rId20"/>
    <p:sldId id="329" r:id="rId21"/>
    <p:sldId id="268" r:id="rId22"/>
    <p:sldId id="269" r:id="rId23"/>
    <p:sldId id="332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08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4" r:id="rId72"/>
    <p:sldId id="321" r:id="rId73"/>
    <p:sldId id="322" r:id="rId74"/>
    <p:sldId id="325" r:id="rId75"/>
    <p:sldId id="323" r:id="rId7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Lucida Console" panose="020B0609040504020204" pitchFamily="49" charset="0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  <p14:sldId id="333"/>
          </p14:sldIdLst>
        </p14:section>
        <p14:section name="Overview" id="{346CC644-AE06-4BA3-A5FA-AF275C5A988B}">
          <p14:sldIdLst>
            <p14:sldId id="257"/>
            <p14:sldId id="265"/>
            <p14:sldId id="258"/>
            <p14:sldId id="259"/>
            <p14:sldId id="260"/>
            <p14:sldId id="326"/>
            <p14:sldId id="261"/>
            <p14:sldId id="262"/>
            <p14:sldId id="263"/>
            <p14:sldId id="264"/>
            <p14:sldId id="267"/>
            <p14:sldId id="331"/>
          </p14:sldIdLst>
        </p14:section>
        <p14:section name="Examples" id="{D98344A5-363A-4AFE-90DE-751E83B95017}">
          <p14:sldIdLst>
            <p14:sldId id="334"/>
            <p14:sldId id="330"/>
            <p14:sldId id="270"/>
            <p14:sldId id="327"/>
            <p14:sldId id="328"/>
            <p14:sldId id="329"/>
            <p14:sldId id="268"/>
            <p14:sldId id="269"/>
          </p14:sldIdLst>
        </p14:section>
        <p14:section name="Logistic model" id="{95F6B2BB-FED5-4348-841F-1AAD420F983A}">
          <p14:sldIdLst>
            <p14:sldId id="33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3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We’re at about the half-way point of the course.</a:t>
            </a:r>
          </a:p>
          <a:p>
            <a:endParaRPr lang="en-CA" dirty="0"/>
          </a:p>
          <a:p>
            <a:r>
              <a:rPr lang="en-CA" dirty="0"/>
              <a:t>I covered exploratory methods involving visualizing </a:t>
            </a:r>
            <a:r>
              <a:rPr lang="en-CA" dirty="0" err="1"/>
              <a:t>catgegorical</a:t>
            </a:r>
            <a:r>
              <a:rPr lang="en-CA" dirty="0"/>
              <a:t> data and the largely non-parametric methods of hypothesis testing.</a:t>
            </a:r>
          </a:p>
          <a:p>
            <a:endParaRPr lang="en-CA" dirty="0"/>
          </a:p>
          <a:p>
            <a:r>
              <a:rPr lang="en-CA" dirty="0"/>
              <a:t>From here on in, the emphasis will be on parametric models, and the simplest case is that of logistic regression for a binary outcome: lived/died; got better with treatment vs. didn’t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801BA-3193-43C4-B2EA-C1561572C5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set the stage, let’s consider some general ideas behind model-based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801BA-3193-43C4-B2EA-C1561572C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5CB0C-73FC-F576-42FA-D0F4B3EE3370}"/>
              </a:ext>
            </a:extLst>
          </p:cNvPr>
          <p:cNvSpPr txBox="1"/>
          <p:nvPr/>
        </p:nvSpPr>
        <p:spPr>
          <a:xfrm>
            <a:off x="1066800" y="2370815"/>
            <a:ext cx="760095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glm</a:t>
            </a:r>
            <a:r>
              <a:rPr lang="en-CA" dirty="0"/>
              <a:t>(success ~ …, family=binomial)</a:t>
            </a:r>
          </a:p>
          <a:p>
            <a:r>
              <a:rPr lang="en-CA" dirty="0" err="1"/>
              <a:t>glm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</a:t>
            </a:r>
            <a:r>
              <a:rPr lang="en-CA" dirty="0" err="1"/>
              <a:t>Nsuccess</a:t>
            </a:r>
            <a:r>
              <a:rPr lang="en-CA" dirty="0"/>
              <a:t>, </a:t>
            </a:r>
            <a:r>
              <a:rPr lang="en-CA" dirty="0" err="1"/>
              <a:t>Nfail</a:t>
            </a:r>
            <a:r>
              <a:rPr lang="en-CA" dirty="0"/>
              <a:t>) ~ …, family=binomial)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81C71-9924-2FA9-3CD5-8C19C5D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9587"/>
            <a:ext cx="817142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15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B9748-4D27-E274-521F-EBC85BA96541}"/>
              </a:ext>
            </a:extLst>
          </p:cNvPr>
          <p:cNvSpPr txBox="1"/>
          <p:nvPr/>
        </p:nvSpPr>
        <p:spPr>
          <a:xfrm>
            <a:off x="457200" y="3124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Extensions of the framework for logistic regression allow us to handle more than two discrete outcomes. Explanatory variable remain the same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08D78-F2C6-7BC0-4E95-1A38E02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4061107"/>
            <a:ext cx="8180952" cy="2257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85B36C-7A71-B7D0-5F7B-98826160E532}"/>
              </a:ext>
            </a:extLst>
          </p:cNvPr>
          <p:cNvSpPr/>
          <p:nvPr/>
        </p:nvSpPr>
        <p:spPr>
          <a:xfrm>
            <a:off x="685800" y="2231263"/>
            <a:ext cx="7942828" cy="6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830A-B084-4FDF-FC59-5B2D4806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Logistic regression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06F53-1FB7-1A97-D0AA-54FC480D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CD41A4-DC6D-B15B-A80F-9B840CA3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1" y="1598724"/>
            <a:ext cx="7799577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094A-2B41-25AB-C22B-157FF49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Survival in the Donner Party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6B9F-4E93-F10D-FC73-0E778FDC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9BE682-466C-72EF-7CA0-8DF46A85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983"/>
            <a:ext cx="4896533" cy="4601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721F4-7132-85E2-1819-CE64088E3E4C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Donner Party records the fate of 90 people who set out to CA in 1846.</a:t>
            </a:r>
          </a:p>
          <a:p>
            <a:r>
              <a:rPr lang="en-CA" dirty="0"/>
              <a:t>They were trapped in an early winter storm near Reno, NV. Only 48 survived.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5196-5531-82DF-3BC1-70D6922E1760}"/>
              </a:ext>
            </a:extLst>
          </p:cNvPr>
          <p:cNvSpPr txBox="1"/>
          <p:nvPr/>
        </p:nvSpPr>
        <p:spPr>
          <a:xfrm>
            <a:off x="5125133" y="2133600"/>
            <a:ext cx="371406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Who survived? Why?</a:t>
            </a:r>
          </a:p>
          <a:p>
            <a:endParaRPr lang="en-CA" dirty="0"/>
          </a:p>
          <a:p>
            <a:r>
              <a:rPr lang="en-CA" dirty="0"/>
              <a:t>Logistic regression can model the probability of the </a:t>
            </a:r>
            <a:r>
              <a:rPr lang="en-CA" dirty="0">
                <a:solidFill>
                  <a:srgbClr val="0070C0"/>
                </a:solidFill>
              </a:rPr>
              <a:t>binary (0/1) </a:t>
            </a:r>
            <a:r>
              <a:rPr lang="en-CA" dirty="0"/>
              <a:t>outcome of survival </a:t>
            </a:r>
          </a:p>
          <a:p>
            <a:endParaRPr lang="en-CA" dirty="0"/>
          </a:p>
          <a:p>
            <a:r>
              <a:rPr lang="en-CA" dirty="0"/>
              <a:t>The model is </a:t>
            </a:r>
            <a:r>
              <a:rPr lang="en-CA" dirty="0">
                <a:solidFill>
                  <a:srgbClr val="0070C0"/>
                </a:solidFill>
              </a:rPr>
              <a:t>linear in log-odds</a:t>
            </a:r>
            <a:r>
              <a:rPr lang="en-CA" dirty="0"/>
              <a:t>, but non-linear on the probability scale.</a:t>
            </a:r>
          </a:p>
          <a:p>
            <a:endParaRPr lang="en-CA" dirty="0"/>
          </a:p>
          <a:p>
            <a:r>
              <a:rPr lang="en-CA" dirty="0"/>
              <a:t>A quantitative predictor like age gives predicted probabilities (&amp; CI)</a:t>
            </a:r>
          </a:p>
          <a:p>
            <a:endParaRPr lang="en-CA" dirty="0"/>
          </a:p>
          <a:p>
            <a:r>
              <a:rPr lang="en-CA" dirty="0"/>
              <a:t>Other predictors – sex, family, … can give a more detailed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3334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0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746638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209186"/>
            <a:ext cx="4000000" cy="14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3DAA5-C546-E62A-F4C3-9E43D770FBB3}"/>
              </a:ext>
            </a:extLst>
          </p:cNvPr>
          <p:cNvSpPr txBox="1"/>
          <p:nvPr/>
        </p:nvSpPr>
        <p:spPr>
          <a:xfrm>
            <a:off x="685800" y="5662136"/>
            <a:ext cx="7391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+ sex + family,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* sex,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372C-8E81-D213-A145-224C5783F085}"/>
              </a:ext>
            </a:extLst>
          </p:cNvPr>
          <p:cNvSpPr txBox="1"/>
          <p:nvPr/>
        </p:nvSpPr>
        <p:spPr>
          <a:xfrm>
            <a:off x="609600" y="5257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possible models:</a:t>
            </a:r>
          </a:p>
        </p:txBody>
      </p:sp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3625-B200-D681-0C86-E0671A72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Challenger: </a:t>
            </a:r>
            <a:r>
              <a:rPr lang="en-CA" dirty="0"/>
              <a:t>A </a:t>
            </a:r>
            <a:r>
              <a:rPr lang="en-CA" dirty="0" err="1"/>
              <a:t>dataviz</a:t>
            </a:r>
            <a:r>
              <a:rPr lang="en-CA" dirty="0"/>
              <a:t> disaster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A177C-3A2A-6050-2796-16557363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/>
          </a:bodyPr>
          <a:lstStyle/>
          <a:p>
            <a:r>
              <a:rPr lang="en-CA" sz="2400" dirty="0"/>
              <a:t>The space shuttle </a:t>
            </a:r>
            <a:r>
              <a:rPr lang="en-CA" sz="2400" i="1" dirty="0"/>
              <a:t>Challenger</a:t>
            </a:r>
            <a:r>
              <a:rPr lang="en-CA" sz="2400" dirty="0"/>
              <a:t> exploded 73 sec. after takeoff on January 28, 1986, killing all 7 crew</a:t>
            </a:r>
          </a:p>
          <a:p>
            <a:pPr lvl="1"/>
            <a:r>
              <a:rPr lang="en-CA" sz="2000" dirty="0"/>
              <a:t>Subsequent investigation revealed the </a:t>
            </a:r>
            <a:r>
              <a:rPr lang="en-CA" sz="2000" dirty="0">
                <a:solidFill>
                  <a:srgbClr val="0070C0"/>
                </a:solidFill>
              </a:rPr>
              <a:t>proximal cause</a:t>
            </a:r>
            <a:r>
              <a:rPr lang="en-CA" sz="2000" dirty="0"/>
              <a:t>: Low temperature </a:t>
            </a:r>
            <a:r>
              <a:rPr lang="en-CA" sz="2000" dirty="0">
                <a:sym typeface="Symbol" panose="05050102010706020507" pitchFamily="18" charset="2"/>
              </a:rPr>
              <a:t> failures of the rubber O-rings joining rocket stages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anterior cause </a:t>
            </a:r>
            <a:r>
              <a:rPr lang="en-CA" sz="2000" dirty="0">
                <a:sym typeface="Symbol" panose="05050102010706020507" pitchFamily="18" charset="2"/>
              </a:rPr>
              <a:t>was a failure of data analysis &amp; visualization </a:t>
            </a:r>
          </a:p>
          <a:p>
            <a:r>
              <a:rPr lang="en-CA" sz="2400" dirty="0">
                <a:sym typeface="Symbol" panose="05050102010706020507" pitchFamily="18" charset="2"/>
              </a:rPr>
              <a:t>Data: 24 previous flights: temperature, # of “incidents”</a:t>
            </a:r>
            <a:endParaRPr lang="en-CA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56EE5-DCA3-3B4E-90D7-3DEC4262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3AB0AAA4-2E56-AC3D-D790-4F9BB3BC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1275"/>
            <a:ext cx="5000625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F024C-F141-8AE1-AE89-2ECAA7B86FA1}"/>
              </a:ext>
            </a:extLst>
          </p:cNvPr>
          <p:cNvSpPr txBox="1"/>
          <p:nvPr/>
        </p:nvSpPr>
        <p:spPr>
          <a:xfrm>
            <a:off x="6019800" y="4038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Morton-Thiokol engineers prepared this bad graph</a:t>
            </a:r>
          </a:p>
          <a:p>
            <a:endParaRPr lang="en-CA" dirty="0"/>
          </a:p>
          <a:p>
            <a:r>
              <a:rPr lang="en-CA" dirty="0"/>
              <a:t>But, they also excluded all flights where there was no damage </a:t>
            </a:r>
          </a:p>
        </p:txBody>
      </p:sp>
    </p:spTree>
    <p:extLst>
      <p:ext uri="{BB962C8B-B14F-4D97-AF65-F5344CB8AC3E}">
        <p14:creationId xmlns:p14="http://schemas.microsoft.com/office/powerpoint/2010/main" val="22635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71AF4D1-B814-B291-D1F3-73987458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86999"/>
            <a:ext cx="5792157" cy="386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44577-C454-4981-A71C-B24D973B6EA8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graph plots the number of failures out of 6 O-rings in all previous flights, including those with 0 failures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fits a simple quadratic regression, </a:t>
            </a:r>
            <a:r>
              <a:rPr lang="en-CA" dirty="0" err="1"/>
              <a:t>nFailures</a:t>
            </a:r>
            <a:r>
              <a:rPr lang="en-CA" dirty="0"/>
              <a:t> ~ poly(Temperature,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should have been a warning that failures increase as temperature gets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 it doesn’t take into account that </a:t>
            </a:r>
            <a:r>
              <a:rPr lang="en-CA" dirty="0" err="1">
                <a:solidFill>
                  <a:srgbClr val="0070C0"/>
                </a:solidFill>
              </a:rPr>
              <a:t>nFailures</a:t>
            </a:r>
            <a:r>
              <a:rPr lang="en-CA" dirty="0">
                <a:solidFill>
                  <a:srgbClr val="0070C0"/>
                </a:solidFill>
              </a:rPr>
              <a:t> ~ Bin(p, n=6)</a:t>
            </a:r>
          </a:p>
        </p:txBody>
      </p:sp>
    </p:spTree>
    <p:extLst>
      <p:ext uri="{BB962C8B-B14F-4D97-AF65-F5344CB8AC3E}">
        <p14:creationId xmlns:p14="http://schemas.microsoft.com/office/powerpoint/2010/main" val="37233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445F-A8B5-AA6B-A895-4357E5B6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635A-8DAC-5CCB-858C-EACA648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Model-based methods: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Logistic regression: one predictor, multiple predictors, 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Visualizing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Effect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Case study: Racial profiling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B484-1040-878E-1B11-6223133E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6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CE8546-46FD-046A-35E1-3F2CC67A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5399800" cy="336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B089C-8AAF-CC92-9F97-D81B882D88A9}"/>
              </a:ext>
            </a:extLst>
          </p:cNvPr>
          <p:cNvSpPr txBox="1"/>
          <p:nvPr/>
        </p:nvSpPr>
        <p:spPr>
          <a:xfrm>
            <a:off x="4572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Logistic regression treats the # failures as a </a:t>
            </a:r>
            <a:r>
              <a:rPr lang="en-CA" dirty="0">
                <a:solidFill>
                  <a:srgbClr val="0070C0"/>
                </a:solidFill>
              </a:rPr>
              <a:t>binomial outcome with n = 6 trials</a:t>
            </a:r>
          </a:p>
          <a:p>
            <a:r>
              <a:rPr lang="en-CA" dirty="0"/>
              <a:t>The model provides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Predicted probabilities outside the range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Confidence intervals, to judge model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AF343-396D-4B5C-F88A-F36E953BAEB8}"/>
              </a:ext>
            </a:extLst>
          </p:cNvPr>
          <p:cNvSpPr txBox="1"/>
          <p:nvPr/>
        </p:nvSpPr>
        <p:spPr>
          <a:xfrm>
            <a:off x="6172200" y="2819400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the challenger was launched, the temp was 31</a:t>
            </a:r>
            <a:r>
              <a:rPr lang="en-CA" baseline="30000" dirty="0"/>
              <a:t>o</a:t>
            </a:r>
            <a:r>
              <a:rPr lang="en-CA" dirty="0"/>
              <a:t> F</a:t>
            </a:r>
          </a:p>
          <a:p>
            <a:endParaRPr lang="en-CA" dirty="0"/>
          </a:p>
          <a:p>
            <a:r>
              <a:rPr lang="en-CA" dirty="0"/>
              <a:t>The CI band is very wide, but the predicted value is uncomfortably high</a:t>
            </a:r>
          </a:p>
          <a:p>
            <a:endParaRPr lang="en-CA" dirty="0"/>
          </a:p>
          <a:p>
            <a:r>
              <a:rPr lang="en-CA" dirty="0"/>
              <a:t>This analysis &amp; graph might have saved lives!</a:t>
            </a:r>
          </a:p>
        </p:txBody>
      </p:sp>
    </p:spTree>
    <p:extLst>
      <p:ext uri="{BB962C8B-B14F-4D97-AF65-F5344CB8AC3E}">
        <p14:creationId xmlns:p14="http://schemas.microsoft.com/office/powerpoint/2010/main" val="342579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2B3B7-2A55-4493-FC13-A189B61D4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3698" r="1130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28A30-19C5-33E4-0D14-E72B4146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100" dirty="0">
                <a:solidFill>
                  <a:srgbClr val="FFFFFF"/>
                </a:solidFill>
              </a:rPr>
              <a:t>The Logistic 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09DF2-D1D0-EE61-3395-9761D6C4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58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D4109-2541-F02F-ECC5-C64E436B1A65}"/>
              </a:ext>
            </a:extLst>
          </p:cNvPr>
          <p:cNvSpPr txBox="1"/>
          <p:nvPr/>
        </p:nvSpPr>
        <p:spPr>
          <a:xfrm>
            <a:off x="6362700" y="5029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0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8F1D5-C1C4-9DE4-4E78-BE59439B1B9B}"/>
              </a:ext>
            </a:extLst>
          </p:cNvPr>
          <p:cNvSpPr txBox="1"/>
          <p:nvPr/>
        </p:nvSpPr>
        <p:spPr>
          <a:xfrm>
            <a:off x="6362700" y="52576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1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≠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BC45-436E-3995-C36C-A9FD5B7A7E60}"/>
              </a:ext>
            </a:extLst>
          </p:cNvPr>
          <p:cNvSpPr txBox="1"/>
          <p:nvPr/>
        </p:nvSpPr>
        <p:spPr>
          <a:xfrm>
            <a:off x="457200" y="5867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much better is this than the null model?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DE675-EDDF-8D29-499E-37171D06E42C}"/>
              </a:ext>
            </a:extLst>
          </p:cNvPr>
          <p:cNvSpPr txBox="1"/>
          <p:nvPr/>
        </p:nvSpPr>
        <p:spPr>
          <a:xfrm>
            <a:off x="5181600" y="5867400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∆G</a:t>
            </a:r>
            <a:r>
              <a:rPr lang="en-CA" sz="1600" baseline="30000" dirty="0"/>
              <a:t>2</a:t>
            </a:r>
            <a:r>
              <a:rPr lang="en-CA" sz="1600" baseline="-25000" dirty="0"/>
              <a:t>(1) </a:t>
            </a:r>
            <a:r>
              <a:rPr lang="en-CA" sz="1600" dirty="0"/>
              <a:t>= 116.45 – 109.16 = 7.29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3733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72" y="4724400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</a:t>
            </a:r>
            <a:r>
              <a:rPr lang="en-US" sz="2400" i="1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</a:t>
            </a:r>
            <a:r>
              <a:rPr lang="en-US" sz="2400" i="1" dirty="0">
                <a:sym typeface="Symbol" panose="05050102010706020507" pitchFamily="18" charset="2"/>
              </a:rPr>
              <a:t>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3886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08D6C0-3FD8-0081-5C97-E9E3AB848DD2}"/>
              </a:ext>
            </a:extLst>
          </p:cNvPr>
          <p:cNvSpPr/>
          <p:nvPr/>
        </p:nvSpPr>
        <p:spPr>
          <a:xfrm>
            <a:off x="4571206" y="990600"/>
            <a:ext cx="4102735" cy="5135563"/>
          </a:xfrm>
          <a:custGeom>
            <a:avLst/>
            <a:gdLst>
              <a:gd name="connsiteX0" fmla="*/ 0 w 4102735"/>
              <a:gd name="connsiteY0" fmla="*/ 0 h 5135563"/>
              <a:gd name="connsiteX1" fmla="*/ 545078 w 4102735"/>
              <a:gd name="connsiteY1" fmla="*/ 0 h 5135563"/>
              <a:gd name="connsiteX2" fmla="*/ 1008101 w 4102735"/>
              <a:gd name="connsiteY2" fmla="*/ 0 h 5135563"/>
              <a:gd name="connsiteX3" fmla="*/ 1676260 w 4102735"/>
              <a:gd name="connsiteY3" fmla="*/ 0 h 5135563"/>
              <a:gd name="connsiteX4" fmla="*/ 2221338 w 4102735"/>
              <a:gd name="connsiteY4" fmla="*/ 0 h 5135563"/>
              <a:gd name="connsiteX5" fmla="*/ 2766416 w 4102735"/>
              <a:gd name="connsiteY5" fmla="*/ 0 h 5135563"/>
              <a:gd name="connsiteX6" fmla="*/ 3434575 w 4102735"/>
              <a:gd name="connsiteY6" fmla="*/ 0 h 5135563"/>
              <a:gd name="connsiteX7" fmla="*/ 4102735 w 4102735"/>
              <a:gd name="connsiteY7" fmla="*/ 0 h 5135563"/>
              <a:gd name="connsiteX8" fmla="*/ 4102735 w 4102735"/>
              <a:gd name="connsiteY8" fmla="*/ 673329 h 5135563"/>
              <a:gd name="connsiteX9" fmla="*/ 4102735 w 4102735"/>
              <a:gd name="connsiteY9" fmla="*/ 1141236 h 5135563"/>
              <a:gd name="connsiteX10" fmla="*/ 4102735 w 4102735"/>
              <a:gd name="connsiteY10" fmla="*/ 1609143 h 5135563"/>
              <a:gd name="connsiteX11" fmla="*/ 4102735 w 4102735"/>
              <a:gd name="connsiteY11" fmla="*/ 2179761 h 5135563"/>
              <a:gd name="connsiteX12" fmla="*/ 4102735 w 4102735"/>
              <a:gd name="connsiteY12" fmla="*/ 2801735 h 5135563"/>
              <a:gd name="connsiteX13" fmla="*/ 4102735 w 4102735"/>
              <a:gd name="connsiteY13" fmla="*/ 3218286 h 5135563"/>
              <a:gd name="connsiteX14" fmla="*/ 4102735 w 4102735"/>
              <a:gd name="connsiteY14" fmla="*/ 3788904 h 5135563"/>
              <a:gd name="connsiteX15" fmla="*/ 4102735 w 4102735"/>
              <a:gd name="connsiteY15" fmla="*/ 4359522 h 5135563"/>
              <a:gd name="connsiteX16" fmla="*/ 4102735 w 4102735"/>
              <a:gd name="connsiteY16" fmla="*/ 5135563 h 5135563"/>
              <a:gd name="connsiteX17" fmla="*/ 3475603 w 4102735"/>
              <a:gd name="connsiteY17" fmla="*/ 5135563 h 5135563"/>
              <a:gd name="connsiteX18" fmla="*/ 2889498 w 4102735"/>
              <a:gd name="connsiteY18" fmla="*/ 5135563 h 5135563"/>
              <a:gd name="connsiteX19" fmla="*/ 2426475 w 4102735"/>
              <a:gd name="connsiteY19" fmla="*/ 5135563 h 5135563"/>
              <a:gd name="connsiteX20" fmla="*/ 1922424 w 4102735"/>
              <a:gd name="connsiteY20" fmla="*/ 5135563 h 5135563"/>
              <a:gd name="connsiteX21" fmla="*/ 1254265 w 4102735"/>
              <a:gd name="connsiteY21" fmla="*/ 5135563 h 5135563"/>
              <a:gd name="connsiteX22" fmla="*/ 668160 w 4102735"/>
              <a:gd name="connsiteY22" fmla="*/ 5135563 h 5135563"/>
              <a:gd name="connsiteX23" fmla="*/ 0 w 4102735"/>
              <a:gd name="connsiteY23" fmla="*/ 5135563 h 5135563"/>
              <a:gd name="connsiteX24" fmla="*/ 0 w 4102735"/>
              <a:gd name="connsiteY24" fmla="*/ 4564945 h 5135563"/>
              <a:gd name="connsiteX25" fmla="*/ 0 w 4102735"/>
              <a:gd name="connsiteY25" fmla="*/ 4148394 h 5135563"/>
              <a:gd name="connsiteX26" fmla="*/ 0 w 4102735"/>
              <a:gd name="connsiteY26" fmla="*/ 3731842 h 5135563"/>
              <a:gd name="connsiteX27" fmla="*/ 0 w 4102735"/>
              <a:gd name="connsiteY27" fmla="*/ 3109869 h 5135563"/>
              <a:gd name="connsiteX28" fmla="*/ 0 w 4102735"/>
              <a:gd name="connsiteY28" fmla="*/ 2641962 h 5135563"/>
              <a:gd name="connsiteX29" fmla="*/ 0 w 4102735"/>
              <a:gd name="connsiteY29" fmla="*/ 1968632 h 5135563"/>
              <a:gd name="connsiteX30" fmla="*/ 0 w 4102735"/>
              <a:gd name="connsiteY30" fmla="*/ 1449370 h 5135563"/>
              <a:gd name="connsiteX31" fmla="*/ 0 w 4102735"/>
              <a:gd name="connsiteY31" fmla="*/ 1032819 h 5135563"/>
              <a:gd name="connsiteX32" fmla="*/ 0 w 4102735"/>
              <a:gd name="connsiteY32" fmla="*/ 0 h 51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02735" h="5135563" extrusionOk="0">
                <a:moveTo>
                  <a:pt x="0" y="0"/>
                </a:moveTo>
                <a:cubicBezTo>
                  <a:pt x="166489" y="-36443"/>
                  <a:pt x="381089" y="3081"/>
                  <a:pt x="545078" y="0"/>
                </a:cubicBezTo>
                <a:cubicBezTo>
                  <a:pt x="709067" y="-3081"/>
                  <a:pt x="785393" y="21575"/>
                  <a:pt x="1008101" y="0"/>
                </a:cubicBezTo>
                <a:cubicBezTo>
                  <a:pt x="1230809" y="-21575"/>
                  <a:pt x="1431307" y="17816"/>
                  <a:pt x="1676260" y="0"/>
                </a:cubicBezTo>
                <a:cubicBezTo>
                  <a:pt x="1921213" y="-17816"/>
                  <a:pt x="2051092" y="28087"/>
                  <a:pt x="2221338" y="0"/>
                </a:cubicBezTo>
                <a:cubicBezTo>
                  <a:pt x="2391584" y="-28087"/>
                  <a:pt x="2497995" y="25954"/>
                  <a:pt x="2766416" y="0"/>
                </a:cubicBezTo>
                <a:cubicBezTo>
                  <a:pt x="3034837" y="-25954"/>
                  <a:pt x="3129406" y="56622"/>
                  <a:pt x="3434575" y="0"/>
                </a:cubicBezTo>
                <a:cubicBezTo>
                  <a:pt x="3739744" y="-56622"/>
                  <a:pt x="3851344" y="64395"/>
                  <a:pt x="4102735" y="0"/>
                </a:cubicBezTo>
                <a:cubicBezTo>
                  <a:pt x="4153864" y="252444"/>
                  <a:pt x="4053524" y="355662"/>
                  <a:pt x="4102735" y="673329"/>
                </a:cubicBezTo>
                <a:cubicBezTo>
                  <a:pt x="4151946" y="990996"/>
                  <a:pt x="4087099" y="976592"/>
                  <a:pt x="4102735" y="1141236"/>
                </a:cubicBezTo>
                <a:cubicBezTo>
                  <a:pt x="4118371" y="1305880"/>
                  <a:pt x="4095171" y="1511808"/>
                  <a:pt x="4102735" y="1609143"/>
                </a:cubicBezTo>
                <a:cubicBezTo>
                  <a:pt x="4110299" y="1706478"/>
                  <a:pt x="4076037" y="2055366"/>
                  <a:pt x="4102735" y="2179761"/>
                </a:cubicBezTo>
                <a:cubicBezTo>
                  <a:pt x="4129433" y="2304156"/>
                  <a:pt x="4064946" y="2600524"/>
                  <a:pt x="4102735" y="2801735"/>
                </a:cubicBezTo>
                <a:cubicBezTo>
                  <a:pt x="4140524" y="3002946"/>
                  <a:pt x="4055599" y="3099464"/>
                  <a:pt x="4102735" y="3218286"/>
                </a:cubicBezTo>
                <a:cubicBezTo>
                  <a:pt x="4149871" y="3337108"/>
                  <a:pt x="4041441" y="3617750"/>
                  <a:pt x="4102735" y="3788904"/>
                </a:cubicBezTo>
                <a:cubicBezTo>
                  <a:pt x="4164029" y="3960058"/>
                  <a:pt x="4094586" y="4221184"/>
                  <a:pt x="4102735" y="4359522"/>
                </a:cubicBezTo>
                <a:cubicBezTo>
                  <a:pt x="4110884" y="4497860"/>
                  <a:pt x="4035673" y="4830677"/>
                  <a:pt x="4102735" y="5135563"/>
                </a:cubicBezTo>
                <a:cubicBezTo>
                  <a:pt x="3809207" y="5204806"/>
                  <a:pt x="3782345" y="5109231"/>
                  <a:pt x="3475603" y="5135563"/>
                </a:cubicBezTo>
                <a:cubicBezTo>
                  <a:pt x="3168861" y="5161895"/>
                  <a:pt x="3168509" y="5122610"/>
                  <a:pt x="2889498" y="5135563"/>
                </a:cubicBezTo>
                <a:cubicBezTo>
                  <a:pt x="2610488" y="5148516"/>
                  <a:pt x="2617532" y="5103495"/>
                  <a:pt x="2426475" y="5135563"/>
                </a:cubicBezTo>
                <a:cubicBezTo>
                  <a:pt x="2235418" y="5167631"/>
                  <a:pt x="2028476" y="5128617"/>
                  <a:pt x="1922424" y="5135563"/>
                </a:cubicBezTo>
                <a:cubicBezTo>
                  <a:pt x="1816372" y="5142509"/>
                  <a:pt x="1578032" y="5107603"/>
                  <a:pt x="1254265" y="5135563"/>
                </a:cubicBezTo>
                <a:cubicBezTo>
                  <a:pt x="930498" y="5163523"/>
                  <a:pt x="822058" y="5097640"/>
                  <a:pt x="668160" y="5135563"/>
                </a:cubicBezTo>
                <a:cubicBezTo>
                  <a:pt x="514262" y="5173486"/>
                  <a:pt x="248215" y="5067509"/>
                  <a:pt x="0" y="5135563"/>
                </a:cubicBezTo>
                <a:cubicBezTo>
                  <a:pt x="-51631" y="4877217"/>
                  <a:pt x="68127" y="4747572"/>
                  <a:pt x="0" y="4564945"/>
                </a:cubicBezTo>
                <a:cubicBezTo>
                  <a:pt x="-68127" y="4382318"/>
                  <a:pt x="9279" y="4307954"/>
                  <a:pt x="0" y="4148394"/>
                </a:cubicBezTo>
                <a:cubicBezTo>
                  <a:pt x="-9279" y="3988834"/>
                  <a:pt x="41448" y="3906068"/>
                  <a:pt x="0" y="3731842"/>
                </a:cubicBezTo>
                <a:cubicBezTo>
                  <a:pt x="-41448" y="3557616"/>
                  <a:pt x="61959" y="3258422"/>
                  <a:pt x="0" y="3109869"/>
                </a:cubicBezTo>
                <a:cubicBezTo>
                  <a:pt x="-61959" y="2961316"/>
                  <a:pt x="12157" y="2736072"/>
                  <a:pt x="0" y="2641962"/>
                </a:cubicBezTo>
                <a:cubicBezTo>
                  <a:pt x="-12157" y="2547852"/>
                  <a:pt x="80562" y="2246744"/>
                  <a:pt x="0" y="1968632"/>
                </a:cubicBezTo>
                <a:cubicBezTo>
                  <a:pt x="-80562" y="1690520"/>
                  <a:pt x="6287" y="1610033"/>
                  <a:pt x="0" y="1449370"/>
                </a:cubicBezTo>
                <a:cubicBezTo>
                  <a:pt x="-6287" y="1288707"/>
                  <a:pt x="9560" y="1177671"/>
                  <a:pt x="0" y="1032819"/>
                </a:cubicBezTo>
                <a:cubicBezTo>
                  <a:pt x="-9560" y="887967"/>
                  <a:pt x="25445" y="31400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Different ways to measure departure from H</a:t>
            </a:r>
            <a:r>
              <a:rPr lang="en-CA" sz="2000" baseline="-25000" dirty="0"/>
              <a:t>0</a:t>
            </a:r>
            <a:r>
              <a:rPr lang="en-CA" sz="2000" dirty="0"/>
              <a:t>: </a:t>
            </a:r>
            <a:r>
              <a:rPr lang="el-GR" sz="2000" b="1" dirty="0"/>
              <a:t>β</a:t>
            </a:r>
            <a:r>
              <a:rPr lang="en-CA" sz="2000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7" y="2743200"/>
            <a:ext cx="832447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method.args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=(family = “binomial”)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high-order terms can be viewed together using plot(</a:t>
            </a:r>
            <a:r>
              <a:rPr lang="en-US" sz="2000" dirty="0" err="1"/>
              <a:t>allEffects</a:t>
            </a:r>
            <a:r>
              <a:rPr lang="en-US" sz="2000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6002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B7D6-BB14-9667-2150-2AD28B95FDD0}"/>
              </a:ext>
            </a:extLst>
          </p:cNvPr>
          <p:cNvSpPr txBox="1"/>
          <p:nvPr/>
        </p:nvSpPr>
        <p:spPr>
          <a:xfrm>
            <a:off x="457200" y="5791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Q: Can someone help interpret the term for </a:t>
            </a:r>
            <a:r>
              <a:rPr lang="en-CA" sz="2000" dirty="0" err="1"/>
              <a:t>Gender:Admit</a:t>
            </a:r>
            <a:r>
              <a:rPr lang="en-CA" sz="2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B2DEF-549A-63F5-DB91-EA11F7E97F36}"/>
              </a:ext>
            </a:extLst>
          </p:cNvPr>
          <p:cNvSpPr txBox="1"/>
          <p:nvPr/>
        </p:nvSpPr>
        <p:spPr>
          <a:xfrm>
            <a:off x="4800600" y="3897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B050"/>
                </a:solidFill>
              </a:rPr>
              <a:t>OK </a:t>
            </a:r>
            <a:r>
              <a:rPr lang="en-CA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r>
              <a:rPr lang="en-US" dirty="0"/>
              <a:t>Notable values: outside ± 2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15: very young treated female: large Hat; did not improve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86B9-BA4D-41D2-B10F-D733A3F4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Dropping &amp; adding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F1D6F-B149-C11F-0714-F15D0F3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0C7F0-B7B3-79F5-0E9B-43BC15D6465D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useful strategy for model-building is to start with some model,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dropping high-order terms,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adding terms w/in the scope of a larger model,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MASS:dropterm</a:t>
            </a:r>
            <a:r>
              <a:rPr lang="en-CA" dirty="0"/>
              <a:t>() and MASS::</a:t>
            </a:r>
            <a:r>
              <a:rPr lang="en-CA" dirty="0" err="1"/>
              <a:t>addterm</a:t>
            </a:r>
            <a:r>
              <a:rPr lang="en-CA" dirty="0"/>
              <a:t>() do this for both </a:t>
            </a:r>
            <a:r>
              <a:rPr lang="en-CA" dirty="0" err="1"/>
              <a:t>glm</a:t>
            </a:r>
            <a:r>
              <a:rPr lang="en-CA" dirty="0"/>
              <a:t>() and </a:t>
            </a:r>
            <a:r>
              <a:rPr lang="en-CA" dirty="0" err="1"/>
              <a:t>loglm</a:t>
            </a:r>
            <a:r>
              <a:rPr lang="en-CA" dirty="0"/>
              <a:t>()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DB0F-6F88-C7BF-2F53-EF5DB585945F}"/>
              </a:ext>
            </a:extLst>
          </p:cNvPr>
          <p:cNvSpPr txBox="1"/>
          <p:nvPr/>
        </p:nvSpPr>
        <p:spPr>
          <a:xfrm>
            <a:off x="457200" y="2819400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Single term deletions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Freq ~ (Dept + Gender + Admit)^2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Deviance     AIC     LRT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(Chi)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&lt;none&gt;             20.20  217.26                    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1148.90 1335.96 1128.70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783.61  970.67  763.40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1    21.74  216.80    1.53  0.2159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41554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9368</TotalTime>
  <Words>5486</Words>
  <Application>Microsoft Office PowerPoint</Application>
  <PresentationFormat>On-screen Show (4:3)</PresentationFormat>
  <Paragraphs>720</Paragraphs>
  <Slides>75</Slides>
  <Notes>6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Calibri</vt:lpstr>
      <vt:lpstr>Arial</vt:lpstr>
      <vt:lpstr>Lucida Console</vt:lpstr>
      <vt:lpstr>Courier New</vt:lpstr>
      <vt:lpstr>Consolas</vt:lpstr>
      <vt:lpstr>Symbol</vt:lpstr>
      <vt:lpstr>Wingdings</vt:lpstr>
      <vt:lpstr>1_Office Theme</vt:lpstr>
      <vt:lpstr>Equation</vt:lpstr>
      <vt:lpstr>Logistic regression</vt:lpstr>
      <vt:lpstr>Today’s topics</vt:lpstr>
      <vt:lpstr>Model-based methods: Overview</vt:lpstr>
      <vt:lpstr>Modeling approaches: Overview</vt:lpstr>
      <vt:lpstr>loglm() vs. glm()</vt:lpstr>
      <vt:lpstr>PowerPoint Presentation</vt:lpstr>
      <vt:lpstr>loglm() vs. glm()</vt:lpstr>
      <vt:lpstr>Dropping &amp; adding terms</vt:lpstr>
      <vt:lpstr>Fitting &amp; graphing models: Overview</vt:lpstr>
      <vt:lpstr>Objects &amp; methods</vt:lpstr>
      <vt:lpstr>Objects &amp; methods</vt:lpstr>
      <vt:lpstr>Objects &amp; methods: plot()</vt:lpstr>
      <vt:lpstr>Logistic regression</vt:lpstr>
      <vt:lpstr>Logistic regression: Extensions</vt:lpstr>
      <vt:lpstr>Logistic regression examples</vt:lpstr>
      <vt:lpstr>Survival in the Donner Party</vt:lpstr>
      <vt:lpstr>Survival in the Donner Party</vt:lpstr>
      <vt:lpstr>Challenger: A dataviz disaster</vt:lpstr>
      <vt:lpstr>Challenger: A better graph</vt:lpstr>
      <vt:lpstr>Challenger: A better analysis</vt:lpstr>
      <vt:lpstr>Example: Arthritis treatment</vt:lpstr>
      <vt:lpstr>Example: Berkeley admissions</vt:lpstr>
      <vt:lpstr>The Logistic Regression Model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140</cp:revision>
  <dcterms:created xsi:type="dcterms:W3CDTF">2017-10-14T20:35:56Z</dcterms:created>
  <dcterms:modified xsi:type="dcterms:W3CDTF">2023-02-27T20:28:04Z</dcterms:modified>
</cp:coreProperties>
</file>